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4"/>
  </p:notesMasterIdLst>
  <p:sldIdLst>
    <p:sldId id="256" r:id="rId5"/>
    <p:sldId id="257" r:id="rId6"/>
    <p:sldId id="258" r:id="rId7"/>
    <p:sldId id="261" r:id="rId8"/>
    <p:sldId id="260" r:id="rId9"/>
    <p:sldId id="259" r:id="rId10"/>
    <p:sldId id="262" r:id="rId11"/>
    <p:sldId id="263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93" r:id="rId24"/>
    <p:sldId id="294" r:id="rId25"/>
    <p:sldId id="295" r:id="rId26"/>
    <p:sldId id="296" r:id="rId27"/>
    <p:sldId id="292" r:id="rId28"/>
    <p:sldId id="297" r:id="rId29"/>
    <p:sldId id="298" r:id="rId30"/>
    <p:sldId id="299" r:id="rId31"/>
    <p:sldId id="300" r:id="rId32"/>
    <p:sldId id="301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2C1C6E-C411-4A6B-B7DB-40E80432DA9B}" v="134" dt="2022-11-11T07:43:18.387"/>
    <p1510:client id="{D4CF2552-EBE5-41F2-BA1E-709698087814}" v="90" dt="2022-11-12T21:42:17.0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4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1DA8CD-4069-4DD3-B17E-3876AB5214BC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57C909-5FD6-49CE-A00A-175223671BBB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71762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Generiert ca. 625-675 Wh/d</a:t>
            </a:r>
            <a:endParaRPr lang="de-AT" dirty="0"/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91385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dirty="0"/>
              <a:t>Mit Hersteller abgesprochen - Zellen so klein wie möglich, weil dann eine kleinere Fläche wegfällt wenn schatten darauf geworfen wird.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07092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quasi „unsichtbar“ </a:t>
            </a:r>
          </a:p>
          <a:p>
            <a:r>
              <a:rPr lang="de-DE" dirty="0"/>
              <a:t>Aber weniger Leistung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3266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Wie man erkennen kann haben wir keine Konzepte für einen Wassergenerator nur Solar und Wind, da unser Auftraggeber gegen die Idee war.</a:t>
            </a:r>
          </a:p>
          <a:p>
            <a:r>
              <a:rPr lang="de-DE" dirty="0"/>
              <a:t>Es können sich leinen darin verfangen und erzeugt mehr Wasserwiederstand (ziemlich vernachlässigbar).</a:t>
            </a:r>
          </a:p>
          <a:p>
            <a:r>
              <a:rPr lang="de-DE" dirty="0"/>
              <a:t>Hydrogeneratoren können auch gefahren mit sich bringen, wenn man in den Hafen einläuft und stärkere </a:t>
            </a:r>
            <a:r>
              <a:rPr lang="de-DE" dirty="0" err="1"/>
              <a:t>Windböhen</a:t>
            </a:r>
            <a:r>
              <a:rPr lang="de-DE" dirty="0"/>
              <a:t> auftreten wird man immer weiter an andere Schiffe getrieben werden und werden dadurch beschädigt.</a:t>
            </a:r>
          </a:p>
          <a:p>
            <a:r>
              <a:rPr lang="de-DE" dirty="0"/>
              <a:t>Man bleibt auch leichter bei leinen hängen und kann somit nicht weiterfahren, wenn man im </a:t>
            </a:r>
            <a:r>
              <a:rPr lang="de-DE" dirty="0" err="1"/>
              <a:t>hafen</a:t>
            </a:r>
            <a:r>
              <a:rPr lang="de-DE" dirty="0"/>
              <a:t> </a:t>
            </a:r>
            <a:r>
              <a:rPr lang="de-DE" dirty="0" err="1"/>
              <a:t>einhackelt</a:t>
            </a:r>
            <a:r>
              <a:rPr lang="de-DE" dirty="0"/>
              <a:t>. </a:t>
            </a:r>
          </a:p>
          <a:p>
            <a:r>
              <a:rPr lang="de-DE" dirty="0"/>
              <a:t>Deswegen wurde auch der Kiel schon so gewünscht, dass keine leine hängen bleiben kann  (keine Bombe nach vorne)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62745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85E58-EAC5-2B2A-2AC9-6E67D569A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08255EE-4C5B-07E4-FCBF-711769544E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B9E09E-5039-CD77-3180-6583B0F41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66BC59-86ED-6C4B-2F8B-CB439DECE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43FE53-F487-1830-BA62-565400B95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4393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F18C68-FC67-0DF9-8DD8-0AFDB01FA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CB4D34-5B85-5820-707B-B299BCF0A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806537-F3D0-39E9-A63B-43EDB8040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D6AEA8-F983-A55C-C777-8ECD20220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E9EF9D-73B4-B907-C46C-AD3F02EC5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10709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4E45119-083C-3E3E-D218-6FFED1942F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791163E-AEAF-3B60-ACE4-DF901B3F8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CA108D-A1C4-F88F-FADB-7A8D32C74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A11A88-2C67-C997-B04F-2ABD480AC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1EBB22-4A1A-6CB2-8126-223E8EEC2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15057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76ACF9-48FF-C10A-5F6F-EE241B9E6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0F70AE-05E7-5591-8E11-3A9DE86F3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E5D358-553E-2541-B698-57623BB6A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C34F05-BB1B-F800-D7B3-626000DF1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E749B6-6898-21D6-C8AB-28FADD44C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5175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CF4F62-C2D6-D11C-A8CA-677657103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4C06F6-1B5B-372E-FA70-9E0B799EA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CEA90B-9117-7FDD-8DA7-2D2D3CC3F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964A98-67DE-EC24-FF81-27C5FB7EA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DE97CA-7227-67FE-D183-9219872D0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06875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4DB32B-23EA-52E2-E825-A5ED46881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4D127E-D553-04D8-7EC4-A42EE88AC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C1D40-0155-9995-A54B-5C49E5ADF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D67898B-6461-B5FB-7456-3F2E68B6F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7B73C9-80D0-E75F-6EDF-3E93567BC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4A4108-02DC-9FFB-4A73-4A8787308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515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08ED00-92E8-B42A-2B07-B50FDA07F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ED9E5C-76AA-460C-02E2-425E48449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758F4BF-84B1-A4BB-863B-6D7BD5D8F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16E2C2B-3C45-1C54-571C-5D02696607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4AAB9D6-6396-027A-9CDB-9811DC8D41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FA9E865-A821-370F-A268-8AEC129D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7519517-EAC9-F143-A44D-5AEF0DDB5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F544D64-6963-7FD8-331A-EE42CCBAD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30286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587905-F66E-BE58-4AB8-366DE486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C7C5517-7057-95AF-3093-471D8590B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8797E1-E273-028F-9281-325A09456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12CF614-B8B0-78A9-99CA-1766CF390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61054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1CD76C-D35D-C779-215C-CB1FB5E45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EA2CF40-32C5-A834-0D22-993D42F99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EE622F-9864-7398-3102-7628DE4A6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23050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3FF07F-BCD5-41F7-D8F4-EB776CFFC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E5DCA2-71F6-E190-3E46-E717267B0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7588958-B04C-496A-740E-596CDE81E4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1B4E8-838F-D099-2741-9FE439D6C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BF5D90F-3BD7-2CD0-C038-21A9C43D0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632BDD-5499-DA30-3A7E-8A26E5EE8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47851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E43AAC-EAC6-CF56-B5C8-2CABBCEAD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670D522-1A7D-ECDB-2F3B-97A942802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563C94-59D1-F0A8-245E-8F09FB285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81AA9E-89B4-6977-D72C-B92DA195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C72ECC2-0670-2ED9-C226-9C95ABAE3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15AE041-FB66-DFF7-3023-9D125F17C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4839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DF3AC83B-B2B0-48DA-3941-13ED48EA22FD}"/>
              </a:ext>
            </a:extLst>
          </p:cNvPr>
          <p:cNvSpPr/>
          <p:nvPr userDrawn="1"/>
        </p:nvSpPr>
        <p:spPr>
          <a:xfrm>
            <a:off x="0" y="-1"/>
            <a:ext cx="12192000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7C8A4A5-8E1C-1FC6-2F6B-2696F30C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883C1D1-6FD1-12C5-13A5-8A615A4C8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A1D0E0E-F294-56B0-7718-4C2CC9770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18921-8D46-454C-86EA-6EB30AACA104}" type="datetimeFigureOut">
              <a:rPr lang="de-AT" smtClean="0"/>
              <a:t>16.11.2022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461DBF-791E-99DA-9FF6-7FF68E0A3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1CA613-9FC7-1C18-0523-E85634D70F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5B562F4-A617-701F-93BF-5BE4F784ED9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263" y="136525"/>
            <a:ext cx="857074" cy="939919"/>
          </a:xfrm>
          <a:prstGeom prst="rect">
            <a:avLst/>
          </a:prstGeom>
        </p:spPr>
      </p:pic>
      <p:pic>
        <p:nvPicPr>
          <p:cNvPr id="1028" name="Picture 4" descr="k-tec: Partner und Kooperationen">
            <a:extLst>
              <a:ext uri="{FF2B5EF4-FFF2-40B4-BE49-F238E27FC236}">
                <a16:creationId xmlns:a16="http://schemas.microsoft.com/office/drawing/2014/main" id="{857A5E8E-85CC-3596-8A06-38B434C509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24" y="185738"/>
            <a:ext cx="1843099" cy="62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5F2230C-8DD9-0AF1-BBFF-FBE64056DD77}"/>
              </a:ext>
            </a:extLst>
          </p:cNvPr>
          <p:cNvSpPr txBox="1"/>
          <p:nvPr userDrawn="1"/>
        </p:nvSpPr>
        <p:spPr>
          <a:xfrm>
            <a:off x="4613910" y="67875"/>
            <a:ext cx="2964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Diplomarbeit 2021/22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 Abteilung für Maschinenbau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 Maschinen und Anlagentechnik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5AHMBT </a:t>
            </a:r>
            <a:endParaRPr lang="de-AT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422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6732" y="1472625"/>
            <a:ext cx="5069268" cy="1231781"/>
          </a:xfrm>
        </p:spPr>
        <p:txBody>
          <a:bodyPr>
            <a:normAutofit/>
          </a:bodyPr>
          <a:lstStyle/>
          <a:p>
            <a:r>
              <a:rPr lang="de-AT"/>
              <a:t>1.Meilenstein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r>
              <a:rPr lang="de-AT"/>
              <a:t>Konrad J. / Schauer A.</a:t>
            </a:r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6A37984-D319-998E-D3E4-FD9275687DA1}"/>
              </a:ext>
            </a:extLst>
          </p:cNvPr>
          <p:cNvSpPr txBox="1"/>
          <p:nvPr/>
        </p:nvSpPr>
        <p:spPr>
          <a:xfrm>
            <a:off x="3249484" y="2704406"/>
            <a:ext cx="3042629" cy="9233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r>
              <a:rPr lang="de-AT"/>
              <a:t>Konzepte</a:t>
            </a:r>
            <a:endParaRPr lang="de-AT" dirty="0"/>
          </a:p>
        </p:txBody>
      </p:sp>
      <p:pic>
        <p:nvPicPr>
          <p:cNvPr id="6" name="Grafik 5" descr="Ein Bild, das Wasser, draußen, Himmel, Transport enthält.">
            <a:extLst>
              <a:ext uri="{FF2B5EF4-FFF2-40B4-BE49-F238E27FC236}">
                <a16:creationId xmlns:a16="http://schemas.microsoft.com/office/drawing/2014/main" id="{0765E8D8-0F9E-8E03-8C36-0252A02D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1" y="1174459"/>
            <a:ext cx="12192000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243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2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289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962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73CA1D03-A8DC-740F-2AB5-50A60686F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13214" t="1519" r="19501" b="-2"/>
          <a:stretch/>
        </p:blipFill>
        <p:spPr>
          <a:xfrm>
            <a:off x="8383947" y="1256232"/>
            <a:ext cx="3808053" cy="5601768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Solarpaneele</a:t>
            </a:r>
          </a:p>
          <a:p>
            <a:r>
              <a:rPr lang="de-AT" dirty="0"/>
              <a:t>Backbord und Steuerbord auf der Reling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4C385B6-03BD-CBC3-271D-C23975DE58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3967" r="-5" b="-5"/>
          <a:stretch/>
        </p:blipFill>
        <p:spPr>
          <a:xfrm>
            <a:off x="3293994" y="3537829"/>
            <a:ext cx="3936384" cy="332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68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661835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Gasdruckdämpfer</a:t>
            </a:r>
          </a:p>
          <a:p>
            <a:r>
              <a:rPr lang="de-AT" dirty="0"/>
              <a:t>Teleskopauszug</a:t>
            </a:r>
          </a:p>
          <a:p>
            <a:r>
              <a:rPr lang="de-AT" dirty="0"/>
              <a:t>Lagerstelle um </a:t>
            </a:r>
            <a:r>
              <a:rPr lang="de-AT" dirty="0" err="1"/>
              <a:t>Relingszug</a:t>
            </a:r>
            <a:endParaRPr lang="de-AT" dirty="0"/>
          </a:p>
          <a:p>
            <a:r>
              <a:rPr lang="de-AT" dirty="0"/>
              <a:t>Verkabelung durch den </a:t>
            </a:r>
            <a:r>
              <a:rPr lang="de-AT" dirty="0" err="1"/>
              <a:t>Relingszug</a:t>
            </a:r>
            <a:r>
              <a:rPr lang="de-AT" dirty="0"/>
              <a:t> ins innere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30E5F7F-0064-373A-2F49-8F450ED87C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2013" r="4" b="4"/>
          <a:stretch/>
        </p:blipFill>
        <p:spPr>
          <a:xfrm>
            <a:off x="5652435" y="1335315"/>
            <a:ext cx="6539566" cy="552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107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A1149C6-EC2C-5153-DF53-90D1EA80F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655" y="2488406"/>
            <a:ext cx="4728175" cy="340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459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3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Windrad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8F149F8-E3F7-69F4-9637-571F8A5D5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23" y="1799091"/>
            <a:ext cx="4023577" cy="455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85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Windrad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Silentwind</a:t>
            </a:r>
            <a:r>
              <a:rPr lang="de-AT" dirty="0"/>
              <a:t> 400+ 12V</a:t>
            </a:r>
          </a:p>
          <a:p>
            <a:r>
              <a:rPr lang="de-AT" dirty="0"/>
              <a:t>Produziert 24 h/Tag</a:t>
            </a:r>
          </a:p>
          <a:p>
            <a:r>
              <a:rPr lang="de-AT" dirty="0"/>
              <a:t>65 Ah/Tag</a:t>
            </a:r>
          </a:p>
          <a:p>
            <a:endParaRPr lang="de-AT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9D3C1B5-D087-3C67-19B2-0A7C30F8C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595" y="1831578"/>
            <a:ext cx="4023577" cy="455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51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2" y="2349725"/>
            <a:ext cx="4909458" cy="2019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</a:t>
            </a:r>
            <a:r>
              <a:rPr lang="de-AT" dirty="0" err="1"/>
              <a:t>Silentwind</a:t>
            </a:r>
            <a:r>
              <a:rPr lang="de-AT" dirty="0"/>
              <a:t> 400+</a:t>
            </a:r>
          </a:p>
          <a:p>
            <a:r>
              <a:rPr lang="de-AT" dirty="0"/>
              <a:t>Achtern am Schiffs Spiegel</a:t>
            </a:r>
          </a:p>
          <a:p>
            <a:r>
              <a:rPr lang="de-AT" dirty="0"/>
              <a:t>Verkabelung im Rohr und durch den Spiegel ins innere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411BAB6-68E5-50AC-6F90-E7FC6691A9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6" b="5649"/>
          <a:stretch/>
        </p:blipFill>
        <p:spPr>
          <a:xfrm>
            <a:off x="6306458" y="1292288"/>
            <a:ext cx="3809176" cy="525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06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16A2974-1CE5-A818-673F-38CB0E8C1B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397"/>
          <a:stretch/>
        </p:blipFill>
        <p:spPr>
          <a:xfrm>
            <a:off x="1714871" y="2370776"/>
            <a:ext cx="2998227" cy="399763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BCDB309-458F-358D-3420-B4726CBC4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8903" y="2488406"/>
            <a:ext cx="3810376" cy="320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591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4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606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618300-91EA-48AD-65EB-D044DB805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3" y="1162843"/>
            <a:ext cx="10515600" cy="1325563"/>
          </a:xfrm>
        </p:spPr>
        <p:txBody>
          <a:bodyPr/>
          <a:lstStyle/>
          <a:p>
            <a:r>
              <a:rPr lang="de-AT" dirty="0"/>
              <a:t>Ausgangslage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584CB9-5094-CABA-D766-9BE78F569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8406"/>
            <a:ext cx="10515600" cy="4351338"/>
          </a:xfrm>
        </p:spPr>
        <p:txBody>
          <a:bodyPr/>
          <a:lstStyle/>
          <a:p>
            <a:r>
              <a:rPr lang="de-AT" dirty="0"/>
              <a:t>Sunbeam 46.1</a:t>
            </a:r>
          </a:p>
          <a:p>
            <a:r>
              <a:rPr lang="de-AT" dirty="0"/>
              <a:t>2019 erbaut 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>
                <a:sym typeface="Wingdings" panose="05000000000000000000" pitchFamily="2" charset="2"/>
              </a:rPr>
              <a:t>soll nun für die Langfahrt vorbereitet werden</a:t>
            </a:r>
          </a:p>
        </p:txBody>
      </p:sp>
      <p:pic>
        <p:nvPicPr>
          <p:cNvPr id="5" name="Grafik 4" descr="Ein Bild, das Wasser, Boot, draußen, Himmel enthält.&#10;&#10;Automatisch generierte Beschreibung">
            <a:extLst>
              <a:ext uri="{FF2B5EF4-FFF2-40B4-BE49-F238E27FC236}">
                <a16:creationId xmlns:a16="http://schemas.microsoft.com/office/drawing/2014/main" id="{3AC9FB48-DA25-5B20-E322-8FA038861C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7" r="21239" b="-3"/>
          <a:stretch/>
        </p:blipFill>
        <p:spPr>
          <a:xfrm>
            <a:off x="7779438" y="1587067"/>
            <a:ext cx="4223875" cy="472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036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4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3 Solarpaneele</a:t>
            </a:r>
          </a:p>
          <a:p>
            <a:r>
              <a:rPr lang="de-AT" dirty="0"/>
              <a:t>Achtern auf den Davits</a:t>
            </a: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85A102A8-3A4D-9378-5689-96EF9D54E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557" y="3983594"/>
            <a:ext cx="3784600" cy="2771231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7FEC289E-3464-FC31-96D4-6563F8247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785" y="1273629"/>
            <a:ext cx="6426199" cy="268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12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582886" cy="3230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7D8CF22-0549-67EC-ED64-9582F9E15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5009"/>
            <a:ext cx="4527061" cy="39019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4 </a:t>
            </a:r>
            <a:r>
              <a:rPr lang="en-US" dirty="0" err="1">
                <a:cs typeface="Calibri"/>
              </a:rPr>
              <a:t>Gasfedern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befestigt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mit</a:t>
            </a:r>
            <a:r>
              <a:rPr lang="en-US" dirty="0">
                <a:cs typeface="Calibri"/>
              </a:rPr>
              <a:t> 3D-Druck </a:t>
            </a:r>
            <a:r>
              <a:rPr lang="en-US" dirty="0" err="1">
                <a:cs typeface="Calibri"/>
              </a:rPr>
              <a:t>Teilen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ausfahrbar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93DA72E7-DEB8-D2ED-CFAE-7C3A14FBD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785" y="1604285"/>
            <a:ext cx="6387122" cy="470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84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F38ADD-5F4B-97F6-2C2B-7324D311A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503343"/>
              </p:ext>
            </p:extLst>
          </p:nvPr>
        </p:nvGraphicFramePr>
        <p:xfrm>
          <a:off x="3897923" y="2426726"/>
          <a:ext cx="4415671" cy="39188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1235">
                  <a:extLst>
                    <a:ext uri="{9D8B030D-6E8A-4147-A177-3AD203B41FA5}">
                      <a16:colId xmlns:a16="http://schemas.microsoft.com/office/drawing/2014/main" val="461693881"/>
                    </a:ext>
                  </a:extLst>
                </a:gridCol>
                <a:gridCol w="2224436">
                  <a:extLst>
                    <a:ext uri="{9D8B030D-6E8A-4147-A177-3AD203B41FA5}">
                      <a16:colId xmlns:a16="http://schemas.microsoft.com/office/drawing/2014/main" val="2771483015"/>
                    </a:ext>
                  </a:extLst>
                </a:gridCol>
              </a:tblGrid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Solar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1287 €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01929301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V4A-Stahl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250 €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93705925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Teflon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130 €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17869964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3D-Druck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735 €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77050504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Gasfedern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212 €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31807378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Normteile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50 €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8746755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Gesamt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2664 €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1920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1913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5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 err="1">
                <a:cs typeface="Calibri Light"/>
              </a:rPr>
              <a:t>Solarpanele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7530EA0F-CB30-7C82-70B0-9E6C5854E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2372876"/>
            <a:ext cx="5467350" cy="275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5359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Flexibles 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Flysolartech</a:t>
            </a:r>
            <a:endParaRPr lang="de-DE" dirty="0"/>
          </a:p>
          <a:p>
            <a:r>
              <a:rPr lang="de-AT" dirty="0"/>
              <a:t>schlichtes Design</a:t>
            </a:r>
          </a:p>
          <a:p>
            <a:r>
              <a:rPr lang="de-AT" dirty="0"/>
              <a:t>Werte m²</a:t>
            </a:r>
          </a:p>
          <a:p>
            <a:pPr lvl="1"/>
            <a:r>
              <a:rPr lang="de-AT" dirty="0"/>
              <a:t>9,5 A</a:t>
            </a:r>
          </a:p>
          <a:p>
            <a:pPr lvl="1"/>
            <a:r>
              <a:rPr lang="de-AT" dirty="0"/>
              <a:t>147 Wh/d = Tagesertrag</a:t>
            </a:r>
          </a:p>
          <a:p>
            <a:pPr lvl="1"/>
            <a:r>
              <a:rPr lang="de-AT" dirty="0"/>
              <a:t>172 </a:t>
            </a:r>
            <a:r>
              <a:rPr lang="de-AT" dirty="0" err="1"/>
              <a:t>Wp</a:t>
            </a:r>
            <a:endParaRPr lang="de-AT" dirty="0"/>
          </a:p>
          <a:p>
            <a:pPr lvl="1"/>
            <a:r>
              <a:rPr lang="de-AT" dirty="0"/>
              <a:t>18 V</a:t>
            </a:r>
          </a:p>
        </p:txBody>
      </p:sp>
      <p:pic>
        <p:nvPicPr>
          <p:cNvPr id="1026" name="Picture 2" descr="Use Grommets to Install Panels">
            <a:extLst>
              <a:ext uri="{FF2B5EF4-FFF2-40B4-BE49-F238E27FC236}">
                <a16:creationId xmlns:a16="http://schemas.microsoft.com/office/drawing/2014/main" id="{0833CA01-ECE5-35EF-655B-A9AEDE77B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523" y="2341983"/>
            <a:ext cx="5294534" cy="323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95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27651"/>
            <a:ext cx="4340290" cy="11013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Flexibles Solarpaneel mit 4,3 m²</a:t>
            </a:r>
          </a:p>
          <a:p>
            <a:r>
              <a:rPr lang="de-AT" dirty="0"/>
              <a:t>Auf </a:t>
            </a:r>
            <a:r>
              <a:rPr lang="de-AT" dirty="0" err="1"/>
              <a:t>Binimi</a:t>
            </a:r>
            <a:r>
              <a:rPr lang="de-AT" dirty="0"/>
              <a:t> &amp; </a:t>
            </a:r>
            <a:r>
              <a:rPr lang="de-AT" dirty="0" err="1"/>
              <a:t>Sprayhood</a:t>
            </a:r>
            <a:endParaRPr lang="de-AT" dirty="0"/>
          </a:p>
        </p:txBody>
      </p:sp>
      <p:pic>
        <p:nvPicPr>
          <p:cNvPr id="2" name="Inhaltsplatzhalter 4">
            <a:extLst>
              <a:ext uri="{FF2B5EF4-FFF2-40B4-BE49-F238E27FC236}">
                <a16:creationId xmlns:a16="http://schemas.microsoft.com/office/drawing/2014/main" id="{DA703607-03DA-4EC5-F851-C8E004DE9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89274" y="3755056"/>
            <a:ext cx="5455917" cy="249608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924653F-5DE3-BC17-1C61-AA41C7777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626" y="1352406"/>
            <a:ext cx="5874156" cy="210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500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graphicFrame>
        <p:nvGraphicFramePr>
          <p:cNvPr id="3" name="Inhaltsplatzhalter 3">
            <a:extLst>
              <a:ext uri="{FF2B5EF4-FFF2-40B4-BE49-F238E27FC236}">
                <a16:creationId xmlns:a16="http://schemas.microsoft.com/office/drawing/2014/main" id="{1C30B1FD-E0CD-6B0A-36BD-2E0E70A320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4997481"/>
              </p:ext>
            </p:extLst>
          </p:nvPr>
        </p:nvGraphicFramePr>
        <p:xfrm>
          <a:off x="3578747" y="3060840"/>
          <a:ext cx="4511991" cy="19236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77415">
                  <a:extLst>
                    <a:ext uri="{9D8B030D-6E8A-4147-A177-3AD203B41FA5}">
                      <a16:colId xmlns:a16="http://schemas.microsoft.com/office/drawing/2014/main" val="500424043"/>
                    </a:ext>
                  </a:extLst>
                </a:gridCol>
                <a:gridCol w="2334576">
                  <a:extLst>
                    <a:ext uri="{9D8B030D-6E8A-4147-A177-3AD203B41FA5}">
                      <a16:colId xmlns:a16="http://schemas.microsoft.com/office/drawing/2014/main" val="3392073845"/>
                    </a:ext>
                  </a:extLst>
                </a:gridCol>
              </a:tblGrid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 dirty="0">
                          <a:effectLst/>
                        </a:rPr>
                        <a:t>Solar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effectLst/>
                        </a:rPr>
                        <a:t>1495,23 €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867699857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>
                          <a:effectLst/>
                        </a:rPr>
                        <a:t>Näharbeit</a:t>
                      </a:r>
                      <a:endParaRPr lang="de-AT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effectLst/>
                        </a:rPr>
                        <a:t>400 €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745951034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>
                          <a:solidFill>
                            <a:srgbClr val="00B050"/>
                          </a:solidFill>
                          <a:effectLst/>
                        </a:rPr>
                        <a:t>Gesamt</a:t>
                      </a:r>
                      <a:endParaRPr lang="de-AT" sz="3300" b="0" i="0" u="none" strike="noStrike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1 895,23 €</a:t>
                      </a:r>
                      <a:endParaRPr lang="de-AT" sz="33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6908081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25721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ntroducing the new Watt &amp; Sea POD 600 Hydrogenerator at Technical Marine  Supplies">
            <a:extLst>
              <a:ext uri="{FF2B5EF4-FFF2-40B4-BE49-F238E27FC236}">
                <a16:creationId xmlns:a16="http://schemas.microsoft.com/office/drawing/2014/main" id="{E6313AD6-62C6-0C1E-2CCC-CD295BA91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89111" y="2704406"/>
            <a:ext cx="7606004" cy="387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7830" y="1341996"/>
            <a:ext cx="8876340" cy="1231781"/>
          </a:xfrm>
        </p:spPr>
        <p:txBody>
          <a:bodyPr>
            <a:normAutofit fontScale="90000"/>
          </a:bodyPr>
          <a:lstStyle/>
          <a:p>
            <a:r>
              <a:rPr lang="de-DE" dirty="0"/>
              <a:t>Warum kein Hydrogenerator?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6A37984-D319-998E-D3E4-FD9275687DA1}"/>
              </a:ext>
            </a:extLst>
          </p:cNvPr>
          <p:cNvSpPr txBox="1"/>
          <p:nvPr/>
        </p:nvSpPr>
        <p:spPr>
          <a:xfrm>
            <a:off x="3249484" y="2704406"/>
            <a:ext cx="3042629" cy="9233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571928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9365" y="1557687"/>
            <a:ext cx="9133268" cy="1231781"/>
          </a:xfrm>
        </p:spPr>
        <p:txBody>
          <a:bodyPr>
            <a:normAutofit fontScale="90000"/>
          </a:bodyPr>
          <a:lstStyle/>
          <a:p>
            <a:r>
              <a:rPr lang="de-AT" dirty="0"/>
              <a:t>Danke für die Aufmerksamkeit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r>
              <a:rPr lang="de-AT"/>
              <a:t>Konrad J. / Schauer A.</a:t>
            </a:r>
            <a:endParaRPr lang="de-AT" dirty="0"/>
          </a:p>
        </p:txBody>
      </p:sp>
      <p:pic>
        <p:nvPicPr>
          <p:cNvPr id="6" name="Grafik 5" descr="Ein Bild, das Wasser, draußen, Himmel, Transport enthält.">
            <a:extLst>
              <a:ext uri="{FF2B5EF4-FFF2-40B4-BE49-F238E27FC236}">
                <a16:creationId xmlns:a16="http://schemas.microsoft.com/office/drawing/2014/main" id="{0765E8D8-0F9E-8E03-8C36-0252A02D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0" y="1174458"/>
            <a:ext cx="12192000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984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A2B433-BBA2-34D9-D79F-0DD062D90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8406"/>
            <a:ext cx="10515600" cy="3230563"/>
          </a:xfrm>
        </p:spPr>
        <p:txBody>
          <a:bodyPr/>
          <a:lstStyle/>
          <a:p>
            <a:r>
              <a:rPr lang="de-AT" dirty="0"/>
              <a:t>Strom Defizit ausgleichen</a:t>
            </a:r>
          </a:p>
          <a:p>
            <a:r>
              <a:rPr lang="de-AT" dirty="0"/>
              <a:t>Erneuerbare Energien sollen genutzt werden </a:t>
            </a:r>
          </a:p>
          <a:p>
            <a:r>
              <a:rPr lang="de-AT" dirty="0"/>
              <a:t>Erscheinungsbild soll nicht drastisch gestört werden</a:t>
            </a:r>
          </a:p>
          <a:p>
            <a:r>
              <a:rPr lang="de-AT" dirty="0"/>
              <a:t>Keine Einschränkung bei allmöglichen Tätigkeiten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D5F57DB9-2483-D27F-0D72-0A6D84F7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3" y="1162843"/>
            <a:ext cx="10515600" cy="1325563"/>
          </a:xfrm>
        </p:spPr>
        <p:txBody>
          <a:bodyPr/>
          <a:lstStyle/>
          <a:p>
            <a:r>
              <a:rPr lang="de-AT" dirty="0"/>
              <a:t>Ziel der Diplomarbeit</a:t>
            </a:r>
          </a:p>
        </p:txBody>
      </p:sp>
    </p:spTree>
    <p:extLst>
      <p:ext uri="{BB962C8B-B14F-4D97-AF65-F5344CB8AC3E}">
        <p14:creationId xmlns:p14="http://schemas.microsoft.com/office/powerpoint/2010/main" val="1841111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Zahlen und Fakten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5x AGM Batterien mit 210Ah </a:t>
            </a:r>
            <a:endParaRPr lang="de-AT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AT" dirty="0">
                <a:sym typeface="Wingdings" panose="05000000000000000000" pitchFamily="2" charset="2"/>
              </a:rPr>
              <a:t>	gesamt Kapazität: 1050Ah</a:t>
            </a:r>
          </a:p>
          <a:p>
            <a:r>
              <a:rPr lang="de-AT" dirty="0">
                <a:sym typeface="Wingdings" panose="05000000000000000000" pitchFamily="2" charset="2"/>
              </a:rPr>
              <a:t>Pro Tag ca. 350Ah verbrauch</a:t>
            </a:r>
          </a:p>
          <a:p>
            <a:r>
              <a:rPr lang="de-AT" dirty="0">
                <a:sym typeface="Wingdings" panose="05000000000000000000" pitchFamily="2" charset="2"/>
              </a:rPr>
              <a:t>Bereits vorhandenes Solar </a:t>
            </a:r>
          </a:p>
          <a:p>
            <a:pPr marL="0" indent="0">
              <a:buNone/>
            </a:pPr>
            <a:r>
              <a:rPr lang="de-AT" dirty="0">
                <a:sym typeface="Wingdings" panose="05000000000000000000" pitchFamily="2" charset="2"/>
              </a:rPr>
              <a:t>	 Ertrag von ca. 230Ah/Tag</a:t>
            </a:r>
          </a:p>
          <a:p>
            <a:r>
              <a:rPr lang="de-AT" dirty="0">
                <a:sym typeface="Wingdings" panose="05000000000000000000" pitchFamily="2" charset="2"/>
              </a:rPr>
              <a:t>Defizit beträgt ca. 120Ah/Tag</a:t>
            </a:r>
            <a:endParaRPr lang="de-AT" dirty="0"/>
          </a:p>
        </p:txBody>
      </p:sp>
      <p:pic>
        <p:nvPicPr>
          <p:cNvPr id="2050" name="Picture 2" descr="Sunbeam 46.1 Segelyacht - 710Wp SP-Serie - SOLBIAN Solar">
            <a:extLst>
              <a:ext uri="{FF2B5EF4-FFF2-40B4-BE49-F238E27FC236}">
                <a16:creationId xmlns:a16="http://schemas.microsoft.com/office/drawing/2014/main" id="{4D9F5850-6D6F-04A5-C881-FAC114285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714" y="1930514"/>
            <a:ext cx="4005829" cy="400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8805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1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4165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224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F32ACDE-8661-8CC0-47F7-D52DF684E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646D63"/>
              </a:clrFrom>
              <a:clrTo>
                <a:srgbClr val="646D63">
                  <a:alpha val="0"/>
                </a:srgbClr>
              </a:clrTo>
            </a:clrChange>
          </a:blip>
          <a:srcRect t="6394" r="2" b="13834"/>
          <a:stretch/>
        </p:blipFill>
        <p:spPr>
          <a:xfrm>
            <a:off x="0" y="4184039"/>
            <a:ext cx="6415226" cy="2673961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Solarpaneele</a:t>
            </a:r>
          </a:p>
          <a:p>
            <a:r>
              <a:rPr lang="de-AT" dirty="0"/>
              <a:t>Achtern auf den Davits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CB733F8-CA80-3923-8631-8D049B6D1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594" y="2968509"/>
            <a:ext cx="5298406" cy="390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005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pic>
        <p:nvPicPr>
          <p:cNvPr id="2" name="Inhaltsplatzhalter 16">
            <a:extLst>
              <a:ext uri="{FF2B5EF4-FFF2-40B4-BE49-F238E27FC236}">
                <a16:creationId xmlns:a16="http://schemas.microsoft.com/office/drawing/2014/main" id="{41FBCBDB-396A-A810-487B-ED381CE88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t="10292" b="-1"/>
          <a:stretch/>
        </p:blipFill>
        <p:spPr>
          <a:xfrm>
            <a:off x="5281301" y="1186871"/>
            <a:ext cx="7951875" cy="567112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582886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4 Schenkelfeder</a:t>
            </a:r>
          </a:p>
          <a:p>
            <a:r>
              <a:rPr lang="de-AT" dirty="0"/>
              <a:t>3D-Gedruckter Gelenkblock</a:t>
            </a:r>
          </a:p>
          <a:p>
            <a:r>
              <a:rPr lang="de-AT" dirty="0"/>
              <a:t>2 Gegengewichte</a:t>
            </a:r>
          </a:p>
          <a:p>
            <a:r>
              <a:rPr lang="de-AT" dirty="0"/>
              <a:t>Verkabelung durch die Davits ins innere</a:t>
            </a:r>
          </a:p>
        </p:txBody>
      </p:sp>
    </p:spTree>
    <p:extLst>
      <p:ext uri="{BB962C8B-B14F-4D97-AF65-F5344CB8AC3E}">
        <p14:creationId xmlns:p14="http://schemas.microsoft.com/office/powerpoint/2010/main" val="1166738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D24ED34-4654-A487-ACE8-EB20F1C80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812" y="2488406"/>
            <a:ext cx="4217862" cy="324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653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6D218312EEFFB44B3AF247528FBB131" ma:contentTypeVersion="11" ma:contentTypeDescription="Ein neues Dokument erstellen." ma:contentTypeScope="" ma:versionID="99608c5670c761610eee3433368b6c05">
  <xsd:schema xmlns:xsd="http://www.w3.org/2001/XMLSchema" xmlns:xs="http://www.w3.org/2001/XMLSchema" xmlns:p="http://schemas.microsoft.com/office/2006/metadata/properties" xmlns:ns3="6e75d7f9-8e7a-43dc-b6fb-72f2ec1c13e4" xmlns:ns4="3c5defa8-09be-4c3a-a4a9-ac5e1b24444a" targetNamespace="http://schemas.microsoft.com/office/2006/metadata/properties" ma:root="true" ma:fieldsID="4161b46a584aadb984eedf04c68d74e7" ns3:_="" ns4:_="">
    <xsd:import namespace="6e75d7f9-8e7a-43dc-b6fb-72f2ec1c13e4"/>
    <xsd:import namespace="3c5defa8-09be-4c3a-a4a9-ac5e1b24444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Details" minOccurs="0"/>
                <xsd:element ref="ns4:SharingHintHash" minOccurs="0"/>
                <xsd:element ref="ns4:SharedWithUsers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75d7f9-8e7a-43dc-b6fb-72f2ec1c13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5defa8-09be-4c3a-a4a9-ac5e1b24444a" elementFormDefault="qualified">
    <xsd:import namespace="http://schemas.microsoft.com/office/2006/documentManagement/types"/>
    <xsd:import namespace="http://schemas.microsoft.com/office/infopath/2007/PartnerControls"/>
    <xsd:element name="SharedWithDetails" ma:index="10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Freigabehinweishash" ma:hidden="true" ma:internalName="SharingHintHash" ma:readOnly="true">
      <xsd:simpleType>
        <xsd:restriction base="dms:Text"/>
      </xsd:simpleType>
    </xsd:element>
    <xsd:element name="SharedWithUsers" ma:index="12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03A233-5720-412E-AF01-21DEE021AC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FF93206-853A-4657-A8C3-49AB6A8B2E6C}">
  <ds:schemaRefs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6e75d7f9-8e7a-43dc-b6fb-72f2ec1c13e4"/>
    <ds:schemaRef ds:uri="3c5defa8-09be-4c3a-a4a9-ac5e1b24444a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9E7B39C-2FF6-4606-8F71-A41294D590F2}">
  <ds:schemaRefs>
    <ds:schemaRef ds:uri="3c5defa8-09be-4c3a-a4a9-ac5e1b24444a"/>
    <ds:schemaRef ds:uri="6e75d7f9-8e7a-43dc-b6fb-72f2ec1c13e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467</Words>
  <Application>Microsoft Office PowerPoint</Application>
  <PresentationFormat>Breitbild</PresentationFormat>
  <Paragraphs>132</Paragraphs>
  <Slides>29</Slides>
  <Notes>4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</vt:lpstr>
      <vt:lpstr>1.Meilenstein</vt:lpstr>
      <vt:lpstr>Ausgangslage</vt:lpstr>
      <vt:lpstr>Ziel der Diplomarbeit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3D-Modell</vt:lpstr>
      <vt:lpstr>Warum kein Hydrogenerator?</vt:lpstr>
      <vt:lpstr>Danke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1.Meilenstein</dc:title>
  <dc:creator>Schauer Alexander</dc:creator>
  <cp:lastModifiedBy>Jonas Konrad</cp:lastModifiedBy>
  <cp:revision>52</cp:revision>
  <dcterms:created xsi:type="dcterms:W3CDTF">2022-11-10T15:35:17Z</dcterms:created>
  <dcterms:modified xsi:type="dcterms:W3CDTF">2022-11-16T09:09:13Z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0x01010066D218312EEFFB44B3AF247528FBB131</vt:lpwstr>
  </property>
</Properties>
</file>

<file path=docProps/thumbnail.jpeg>
</file>